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8229600" cx="14630400"/>
  <p:notesSz cx="8229600" cy="14630400"/>
  <p:embeddedFontLst>
    <p:embeddedFont>
      <p:font typeface="MuseoModerno Medium"/>
      <p:regular r:id="rId21"/>
      <p:bold r:id="rId22"/>
      <p:italic r:id="rId23"/>
      <p:boldItalic r:id="rId24"/>
    </p:embeddedFont>
    <p:embeddedFont>
      <p:font typeface="MuseoModerno"/>
      <p:regular r:id="rId25"/>
      <p:bold r:id="rId26"/>
      <p:italic r:id="rId27"/>
      <p:boldItalic r:id="rId28"/>
    </p:embeddedFont>
    <p:embeddedFont>
      <p:font typeface="Comfortaa Medium"/>
      <p:regular r:id="rId29"/>
      <p:bold r:id="rId30"/>
    </p:embeddedFont>
    <p:embeddedFont>
      <p:font typeface="Comfortaa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3" roundtripDataSignature="AMtx7mjMaxByiiOfD7TlFCwEsLTpgCCP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useoModernoMedium-bold.fntdata"/><Relationship Id="rId21" Type="http://schemas.openxmlformats.org/officeDocument/2006/relationships/font" Target="fonts/MuseoModernoMedium-regular.fntdata"/><Relationship Id="rId24" Type="http://schemas.openxmlformats.org/officeDocument/2006/relationships/font" Target="fonts/MuseoModernoMedium-boldItalic.fntdata"/><Relationship Id="rId23" Type="http://schemas.openxmlformats.org/officeDocument/2006/relationships/font" Target="fonts/MuseoModernoMedium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MuseoModerno-bold.fntdata"/><Relationship Id="rId25" Type="http://schemas.openxmlformats.org/officeDocument/2006/relationships/font" Target="fonts/MuseoModerno-regular.fntdata"/><Relationship Id="rId28" Type="http://schemas.openxmlformats.org/officeDocument/2006/relationships/font" Target="fonts/MuseoModerno-boldItalic.fntdata"/><Relationship Id="rId27" Type="http://schemas.openxmlformats.org/officeDocument/2006/relationships/font" Target="fonts/MuseoModern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omfortaa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omfortaa-regular.fntdata"/><Relationship Id="rId30" Type="http://schemas.openxmlformats.org/officeDocument/2006/relationships/font" Target="fonts/ComfortaaMedium-bold.fntdata"/><Relationship Id="rId11" Type="http://schemas.openxmlformats.org/officeDocument/2006/relationships/slide" Target="slides/slide6.xml"/><Relationship Id="rId33" Type="http://customschemas.google.com/relationships/presentationmetadata" Target="metadata"/><Relationship Id="rId10" Type="http://schemas.openxmlformats.org/officeDocument/2006/relationships/slide" Target="slides/slide5.xml"/><Relationship Id="rId32" Type="http://schemas.openxmlformats.org/officeDocument/2006/relationships/font" Target="fonts/Comfortaa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" name="Google Shape;39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185538e46b_0_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" name="Google Shape;153;g3185538e46b_0_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3185538e46b_0_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18440657d5_0_2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1" name="Google Shape;161;g318440657d5_0_2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g318440657d5_0_2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18440657d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318440657d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318440657d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18599513d8_2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318599513d8_2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318599513d8_2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18440657d5_2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318440657d5_2_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318440657d5_2_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173f6f08d4_0_0:notes"/>
          <p:cNvSpPr/>
          <p:nvPr>
            <p:ph idx="2" type="sldImg"/>
          </p:nvPr>
        </p:nvSpPr>
        <p:spPr>
          <a:xfrm>
            <a:off x="1371850" y="1097275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173f6f08d4_0_0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" name="Google Shape;48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" name="Google Shape;68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" name="Google Shape;84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173aff0fc0_0_0:notes"/>
          <p:cNvSpPr/>
          <p:nvPr>
            <p:ph idx="2" type="sldImg"/>
          </p:nvPr>
        </p:nvSpPr>
        <p:spPr>
          <a:xfrm>
            <a:off x="1371850" y="1097275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173aff0fc0_0_0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18440657d5_4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g318440657d5_4_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318440657d5_4_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173aff0fc0_0_4:notes"/>
          <p:cNvSpPr/>
          <p:nvPr>
            <p:ph idx="2" type="sldImg"/>
          </p:nvPr>
        </p:nvSpPr>
        <p:spPr>
          <a:xfrm>
            <a:off x="1371850" y="1097275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173aff0fc0_0_4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18599513d8_0_0:notes"/>
          <p:cNvSpPr/>
          <p:nvPr>
            <p:ph idx="2" type="sldImg"/>
          </p:nvPr>
        </p:nvSpPr>
        <p:spPr>
          <a:xfrm>
            <a:off x="1371850" y="1097275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18599513d8_0_0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18599513d8_0_8:notes"/>
          <p:cNvSpPr/>
          <p:nvPr>
            <p:ph idx="2" type="sldImg"/>
          </p:nvPr>
        </p:nvSpPr>
        <p:spPr>
          <a:xfrm>
            <a:off x="1371850" y="1097275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18599513d8_0_8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" name="Google Shape;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318440657d5_2_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g318440657d5_2_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7" name="Google Shape;27;g318440657d5_2_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318440657d5_2_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g318440657d5_2_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1" name="Google Shape;31;g318440657d5_2_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318440657d5_4_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g318440657d5_4_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6" name="Google Shape;36;g318440657d5_4_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1"/>
    <p:sldLayoutId id="2147483656" r:id="rId2"/>
    <p:sldLayoutId id="2147483657" r:id="rId3"/>
    <p:sldLayoutId id="2147483658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Relationship Id="rId6" Type="http://schemas.openxmlformats.org/officeDocument/2006/relationships/image" Target="../media/image27.png"/><Relationship Id="rId7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2" name="Google Shape;4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"/>
          <p:cNvSpPr/>
          <p:nvPr/>
        </p:nvSpPr>
        <p:spPr>
          <a:xfrm>
            <a:off x="864037" y="809268"/>
            <a:ext cx="7416000" cy="42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26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6700"/>
              <a:buFont typeface="MuseoModerno Medium"/>
              <a:buNone/>
            </a:pPr>
            <a:r>
              <a:rPr b="0" i="0" lang="en-US" sz="6700" u="none" cap="none" strike="noStrike">
                <a:solidFill>
                  <a:srgbClr val="124E73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Markets in Crypto-Assets Regulation (MiCA)</a:t>
            </a:r>
            <a:endParaRPr b="0" i="0" sz="6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1"/>
          <p:cNvSpPr/>
          <p:nvPr/>
        </p:nvSpPr>
        <p:spPr>
          <a:xfrm>
            <a:off x="864037" y="5895380"/>
            <a:ext cx="7415927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EU regulation for crypto-assets and related services.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1"/>
          <p:cNvSpPr/>
          <p:nvPr/>
        </p:nvSpPr>
        <p:spPr>
          <a:xfrm>
            <a:off x="864037" y="6568083"/>
            <a:ext cx="7415927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Establishes rules for issuance and management of cryptocurrencies.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6" name="Google Shape;156;g3185538e46b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3185538e46b_0_5"/>
          <p:cNvSpPr/>
          <p:nvPr/>
        </p:nvSpPr>
        <p:spPr>
          <a:xfrm>
            <a:off x="759500" y="598525"/>
            <a:ext cx="66999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05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4250"/>
              <a:buFont typeface="MuseoModerno Medium"/>
              <a:buNone/>
            </a:pPr>
            <a:r>
              <a:rPr lang="en-US" sz="4250">
                <a:solidFill>
                  <a:srgbClr val="124E73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Technologies behind it</a:t>
            </a:r>
            <a:endParaRPr sz="4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g3185538e46b_0_5"/>
          <p:cNvSpPr/>
          <p:nvPr/>
        </p:nvSpPr>
        <p:spPr>
          <a:xfrm>
            <a:off x="759500" y="1961225"/>
            <a:ext cx="7625100" cy="55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Technologies affected by the regulation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MiCA primarily governs crypto-assets that are issued, transferred, and managed on </a:t>
            </a:r>
            <a:r>
              <a:rPr b="1"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blockchain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similar technologies. Some examples are: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Cryptocurrencies, with emphasis on stablecoins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Smart contracts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Technologies used by the regulators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Technologies u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sed to track transactions in the blockchain: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companies and tools: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TRM Labs, CipherBlade, etc.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Easily accessible resources: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BTCScan, Cryptomus, mempool, etc.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4" name="Google Shape;164;g318440657d5_0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318440657d5_0_22"/>
          <p:cNvSpPr/>
          <p:nvPr/>
        </p:nvSpPr>
        <p:spPr>
          <a:xfrm>
            <a:off x="759500" y="598525"/>
            <a:ext cx="66999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05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4250"/>
              <a:buFont typeface="MuseoModerno Medium"/>
              <a:buNone/>
            </a:pPr>
            <a:r>
              <a:rPr lang="en-US" sz="4250">
                <a:solidFill>
                  <a:srgbClr val="124E73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Technologies behind it</a:t>
            </a:r>
            <a:endParaRPr sz="4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66" name="Google Shape;166;g318440657d5_0_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9500" y="1618893"/>
            <a:ext cx="542449" cy="54244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318440657d5_0_22"/>
          <p:cNvSpPr/>
          <p:nvPr/>
        </p:nvSpPr>
        <p:spPr>
          <a:xfrm>
            <a:off x="1624950" y="1720623"/>
            <a:ext cx="27126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100"/>
              <a:buFont typeface="MuseoModerno Medium"/>
              <a:buNone/>
            </a:pPr>
            <a:r>
              <a:rPr lang="en-US" sz="2100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Blockchain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g318440657d5_0_22"/>
          <p:cNvSpPr/>
          <p:nvPr/>
        </p:nvSpPr>
        <p:spPr>
          <a:xfrm>
            <a:off x="759500" y="2542580"/>
            <a:ext cx="76251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Decentralized, digital ledger that records transactions.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Transactions grouped into blocks, linked to the previous one forming a chain. 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in a block cannot be altered without changing all subsequent blocks.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Cryptographic algorithms and consensus mechanisms t</a:t>
            </a: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validate transactions.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g318440657d5_0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6250" y="4541098"/>
            <a:ext cx="5486400" cy="2811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18440657d5_0_0"/>
          <p:cNvSpPr/>
          <p:nvPr/>
        </p:nvSpPr>
        <p:spPr>
          <a:xfrm>
            <a:off x="793805" y="811775"/>
            <a:ext cx="120360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4450"/>
              <a:buFont typeface="MuseoModerno Medium"/>
              <a:buNone/>
            </a:pPr>
            <a:r>
              <a:rPr lang="en-US" sz="4450">
                <a:solidFill>
                  <a:srgbClr val="124E73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Which institutions take care of MiCA?</a:t>
            </a:r>
            <a:endParaRPr b="0" i="0" sz="4450" u="none" cap="none" strike="noStrike"/>
          </a:p>
        </p:txBody>
      </p:sp>
      <p:pic>
        <p:nvPicPr>
          <p:cNvPr descr="preencoded.png" id="176" name="Google Shape;176;g318440657d5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446" y="1974175"/>
            <a:ext cx="901806" cy="14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318440657d5_0_0"/>
          <p:cNvSpPr/>
          <p:nvPr/>
        </p:nvSpPr>
        <p:spPr>
          <a:xfrm>
            <a:off x="1963228" y="3496400"/>
            <a:ext cx="10380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200"/>
              <a:buFont typeface="MuseoModerno Medium"/>
              <a:buNone/>
            </a:pPr>
            <a:r>
              <a:rPr b="1" lang="en-US" sz="2200">
                <a:solidFill>
                  <a:srgbClr val="2B4150"/>
                </a:solidFill>
                <a:latin typeface="MuseoModerno"/>
                <a:ea typeface="MuseoModerno"/>
                <a:cs typeface="MuseoModerno"/>
                <a:sym typeface="MuseoModerno"/>
              </a:rPr>
              <a:t>NCAs</a:t>
            </a:r>
            <a:r>
              <a:rPr lang="en-US" sz="2200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: </a:t>
            </a:r>
            <a:r>
              <a:rPr lang="en-US" sz="2000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National Competent Authorities</a:t>
            </a:r>
            <a:r>
              <a:rPr lang="en-US" sz="2200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 </a:t>
            </a:r>
            <a:r>
              <a:rPr lang="en-US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(</a:t>
            </a:r>
            <a:r>
              <a:rPr lang="en-US" sz="1800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designated by each EU Member State)</a:t>
            </a:r>
            <a:endParaRPr i="0" sz="1800" u="none" cap="none" strike="noStrike"/>
          </a:p>
        </p:txBody>
      </p:sp>
      <p:sp>
        <p:nvSpPr>
          <p:cNvPr id="178" name="Google Shape;178;g318440657d5_0_0"/>
          <p:cNvSpPr/>
          <p:nvPr/>
        </p:nvSpPr>
        <p:spPr>
          <a:xfrm>
            <a:off x="1963222" y="4063008"/>
            <a:ext cx="115686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2B4150"/>
                </a:solidFill>
              </a:rPr>
              <a:t>Carry out function and duties provided by the regulation and inform EBA and ESMA. Can require CASPs (Crypto-Asset Service Providers) to provide information, and have power to suspend or prohibit crypto asset services.</a:t>
            </a:r>
            <a:endParaRPr b="0" i="0" sz="1750" u="none" cap="none" strike="noStrike"/>
          </a:p>
        </p:txBody>
      </p:sp>
      <p:pic>
        <p:nvPicPr>
          <p:cNvPr descr="preencoded.png" id="179" name="Google Shape;179;g318440657d5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7452" y="3483898"/>
            <a:ext cx="901800" cy="144289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318440657d5_0_0"/>
          <p:cNvSpPr/>
          <p:nvPr/>
        </p:nvSpPr>
        <p:spPr>
          <a:xfrm>
            <a:off x="1963233" y="5158500"/>
            <a:ext cx="11151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200"/>
              <a:buFont typeface="MuseoModerno Medium"/>
              <a:buNone/>
            </a:pPr>
            <a:r>
              <a:rPr b="1" lang="en-US" sz="2200">
                <a:solidFill>
                  <a:srgbClr val="2B4150"/>
                </a:solidFill>
                <a:latin typeface="MuseoModerno"/>
                <a:ea typeface="MuseoModerno"/>
                <a:cs typeface="MuseoModerno"/>
                <a:sym typeface="MuseoModerno"/>
              </a:rPr>
              <a:t>EBA</a:t>
            </a:r>
            <a:r>
              <a:rPr lang="en-US" sz="1800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:</a:t>
            </a:r>
            <a:r>
              <a:rPr lang="en-US" sz="1800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 </a:t>
            </a:r>
            <a:r>
              <a:rPr lang="en-US" sz="2000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European Banking Authority</a:t>
            </a:r>
            <a:r>
              <a:rPr lang="en-US" sz="2200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 </a:t>
            </a:r>
            <a:r>
              <a:rPr lang="en-US" sz="1800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and</a:t>
            </a:r>
            <a:r>
              <a:rPr lang="en-US" sz="2200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 </a:t>
            </a:r>
            <a:r>
              <a:rPr b="1" lang="en-US" sz="2200">
                <a:solidFill>
                  <a:srgbClr val="2B4150"/>
                </a:solidFill>
                <a:latin typeface="MuseoModerno"/>
                <a:ea typeface="MuseoModerno"/>
                <a:cs typeface="MuseoModerno"/>
                <a:sym typeface="MuseoModerno"/>
              </a:rPr>
              <a:t>ESMA</a:t>
            </a:r>
            <a:r>
              <a:rPr lang="en-US" sz="1800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: </a:t>
            </a:r>
            <a:r>
              <a:rPr lang="en-US" sz="2000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European Securities and Markets Authority</a:t>
            </a:r>
            <a:endParaRPr i="0" sz="2000" u="none" cap="none" strike="noStrike"/>
          </a:p>
        </p:txBody>
      </p:sp>
      <p:sp>
        <p:nvSpPr>
          <p:cNvPr id="181" name="Google Shape;181;g318440657d5_0_0"/>
          <p:cNvSpPr/>
          <p:nvPr/>
        </p:nvSpPr>
        <p:spPr>
          <a:xfrm>
            <a:off x="1963222" y="5572720"/>
            <a:ext cx="115686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2B4150"/>
                </a:solidFill>
              </a:rPr>
              <a:t>EBA, ESMA and the European System of Central Banks, must develop draft regulatory standards to determine the most relevant trading platforms and custodians.</a:t>
            </a:r>
            <a:endParaRPr sz="1750">
              <a:solidFill>
                <a:srgbClr val="2B4150"/>
              </a:solidFill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rgbClr val="2B4150"/>
              </a:solidFill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t/>
            </a:r>
            <a:endParaRPr sz="1750">
              <a:solidFill>
                <a:srgbClr val="2B4150"/>
              </a:solidFill>
            </a:endParaRPr>
          </a:p>
        </p:txBody>
      </p:sp>
      <p:pic>
        <p:nvPicPr>
          <p:cNvPr descr="preencoded.png" id="182" name="Google Shape;182;g318440657d5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7452" y="4993600"/>
            <a:ext cx="901800" cy="144291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318440657d5_0_0"/>
          <p:cNvSpPr/>
          <p:nvPr/>
        </p:nvSpPr>
        <p:spPr>
          <a:xfrm>
            <a:off x="1963231" y="6744425"/>
            <a:ext cx="101598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200"/>
              <a:buFont typeface="MuseoModerno Medium"/>
              <a:buNone/>
            </a:pPr>
            <a:r>
              <a:rPr b="1" lang="en-US" sz="2200">
                <a:solidFill>
                  <a:srgbClr val="2B4150"/>
                </a:solidFill>
                <a:latin typeface="MuseoModerno"/>
                <a:ea typeface="MuseoModerno"/>
                <a:cs typeface="MuseoModerno"/>
                <a:sym typeface="MuseoModerno"/>
              </a:rPr>
              <a:t>CASPs</a:t>
            </a:r>
            <a:r>
              <a:rPr lang="en-US" sz="2200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: </a:t>
            </a:r>
            <a:r>
              <a:rPr lang="en-US" sz="2000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Crypto-Asset Service Providers</a:t>
            </a:r>
            <a:endParaRPr b="0" i="0" sz="2000" u="none" cap="none" strike="noStrike"/>
          </a:p>
        </p:txBody>
      </p:sp>
      <p:sp>
        <p:nvSpPr>
          <p:cNvPr id="184" name="Google Shape;184;g318440657d5_0_0"/>
          <p:cNvSpPr/>
          <p:nvPr/>
        </p:nvSpPr>
        <p:spPr>
          <a:xfrm>
            <a:off x="1963222" y="7158633"/>
            <a:ext cx="115686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rgbClr val="2B4150"/>
                </a:solidFill>
              </a:rPr>
              <a:t>Must follow the MiCA rules, and must comply with the technical, security and privacy disclosure requirements.</a:t>
            </a:r>
            <a:endParaRPr sz="1750">
              <a:solidFill>
                <a:srgbClr val="2B4150"/>
              </a:solidFill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t/>
            </a:r>
            <a:endParaRPr sz="1750">
              <a:solidFill>
                <a:srgbClr val="2B4150"/>
              </a:solidFill>
            </a:endParaRPr>
          </a:p>
        </p:txBody>
      </p:sp>
      <p:pic>
        <p:nvPicPr>
          <p:cNvPr id="185" name="Google Shape;185;g318440657d5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55025" y="7610625"/>
            <a:ext cx="1809350" cy="475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6" name="Google Shape;186;g318440657d5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7452" y="6503325"/>
            <a:ext cx="901800" cy="144291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318440657d5_0_0"/>
          <p:cNvSpPr/>
          <p:nvPr/>
        </p:nvSpPr>
        <p:spPr>
          <a:xfrm>
            <a:off x="1963228" y="2048600"/>
            <a:ext cx="10380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200"/>
              <a:buFont typeface="MuseoModerno Medium"/>
              <a:buNone/>
            </a:pPr>
            <a:r>
              <a:rPr b="1" lang="en-US" sz="2200">
                <a:solidFill>
                  <a:srgbClr val="2B4150"/>
                </a:solidFill>
                <a:latin typeface="MuseoModerno"/>
                <a:ea typeface="MuseoModerno"/>
                <a:cs typeface="MuseoModerno"/>
                <a:sym typeface="MuseoModerno"/>
              </a:rPr>
              <a:t>European </a:t>
            </a:r>
            <a:r>
              <a:rPr b="1" lang="en-US" sz="2200">
                <a:solidFill>
                  <a:srgbClr val="2B4150"/>
                </a:solidFill>
                <a:latin typeface="MuseoModerno"/>
                <a:ea typeface="MuseoModerno"/>
                <a:cs typeface="MuseoModerno"/>
                <a:sym typeface="MuseoModerno"/>
              </a:rPr>
              <a:t>Commission</a:t>
            </a:r>
            <a:r>
              <a:rPr b="1" lang="en-US" sz="2200">
                <a:solidFill>
                  <a:srgbClr val="2B4150"/>
                </a:solidFill>
                <a:latin typeface="MuseoModerno"/>
                <a:ea typeface="MuseoModerno"/>
                <a:cs typeface="MuseoModerno"/>
                <a:sym typeface="MuseoModerno"/>
              </a:rPr>
              <a:t> and Parliament</a:t>
            </a:r>
            <a:endParaRPr i="0" sz="1800" u="none" cap="none" strike="noStrike"/>
          </a:p>
        </p:txBody>
      </p:sp>
      <p:sp>
        <p:nvSpPr>
          <p:cNvPr id="188" name="Google Shape;188;g318440657d5_0_0"/>
          <p:cNvSpPr/>
          <p:nvPr/>
        </p:nvSpPr>
        <p:spPr>
          <a:xfrm>
            <a:off x="1963222" y="2539008"/>
            <a:ext cx="115686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2B4150"/>
                </a:solidFill>
              </a:rPr>
              <a:t>Originally proposed by the European Commission, endorsed by the Parliament. The committee assigned responsible is the </a:t>
            </a:r>
            <a:r>
              <a:rPr b="1" lang="en-US" sz="1750">
                <a:solidFill>
                  <a:srgbClr val="2B4150"/>
                </a:solidFill>
              </a:rPr>
              <a:t>ECON, Economic and Monetary Affairs</a:t>
            </a:r>
            <a:r>
              <a:rPr lang="en-US" sz="1750">
                <a:solidFill>
                  <a:srgbClr val="2B4150"/>
                </a:solidFill>
              </a:rPr>
              <a:t>.</a:t>
            </a:r>
            <a:endParaRPr b="0" i="0" sz="1750" u="none" cap="none" strike="noStrike"/>
          </a:p>
        </p:txBody>
      </p:sp>
      <p:pic>
        <p:nvPicPr>
          <p:cNvPr id="189" name="Google Shape;189;g318440657d5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839284" y="469600"/>
            <a:ext cx="2494717" cy="17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18599513d8_2_3"/>
          <p:cNvSpPr/>
          <p:nvPr/>
        </p:nvSpPr>
        <p:spPr>
          <a:xfrm>
            <a:off x="793805" y="811775"/>
            <a:ext cx="120360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4450"/>
              <a:buFont typeface="MuseoModerno Medium"/>
              <a:buNone/>
            </a:pPr>
            <a:r>
              <a:rPr lang="en-US" sz="4450">
                <a:solidFill>
                  <a:srgbClr val="124E73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Which institutions take care of MiCA?</a:t>
            </a:r>
            <a:endParaRPr b="0" i="0" sz="4450" u="none" cap="none" strike="noStrike"/>
          </a:p>
        </p:txBody>
      </p:sp>
      <p:pic>
        <p:nvPicPr>
          <p:cNvPr id="196" name="Google Shape;196;g318599513d8_2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5025" y="7610625"/>
            <a:ext cx="1809350" cy="47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318599513d8_2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39284" y="469600"/>
            <a:ext cx="2494717" cy="17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318599513d8_2_3"/>
          <p:cNvSpPr/>
          <p:nvPr/>
        </p:nvSpPr>
        <p:spPr>
          <a:xfrm>
            <a:off x="2001450" y="2864250"/>
            <a:ext cx="1605000" cy="8448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mfortaa"/>
                <a:ea typeface="Comfortaa"/>
                <a:cs typeface="Comfortaa"/>
                <a:sym typeface="Comfortaa"/>
              </a:rPr>
              <a:t>NCAs</a:t>
            </a:r>
            <a:endParaRPr b="1" sz="24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99" name="Google Shape;199;g318599513d8_2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0125" y="5801275"/>
            <a:ext cx="1513924" cy="1513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318599513d8_2_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825" y="5801275"/>
            <a:ext cx="1604999" cy="160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" name="Google Shape;201;g318599513d8_2_3"/>
          <p:cNvCxnSpPr>
            <a:stCxn id="198" idx="2"/>
            <a:endCxn id="199" idx="0"/>
          </p:cNvCxnSpPr>
          <p:nvPr/>
        </p:nvCxnSpPr>
        <p:spPr>
          <a:xfrm rot="5400000">
            <a:off x="1169400" y="4166700"/>
            <a:ext cx="2092200" cy="1176900"/>
          </a:xfrm>
          <a:prstGeom prst="bentConnector3">
            <a:avLst>
              <a:gd fmla="val 50001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2" name="Google Shape;202;g318599513d8_2_3"/>
          <p:cNvCxnSpPr>
            <a:stCxn id="198" idx="2"/>
            <a:endCxn id="200" idx="0"/>
          </p:cNvCxnSpPr>
          <p:nvPr/>
        </p:nvCxnSpPr>
        <p:spPr>
          <a:xfrm flipH="1" rot="-5400000">
            <a:off x="2353500" y="4159500"/>
            <a:ext cx="2092200" cy="1191300"/>
          </a:xfrm>
          <a:prstGeom prst="bentConnector3">
            <a:avLst>
              <a:gd fmla="val 50001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03" name="Google Shape;203;g318599513d8_2_3"/>
          <p:cNvSpPr/>
          <p:nvPr/>
        </p:nvSpPr>
        <p:spPr>
          <a:xfrm>
            <a:off x="5894075" y="3447450"/>
            <a:ext cx="1605000" cy="8448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mfortaa"/>
                <a:ea typeface="Comfortaa"/>
                <a:cs typeface="Comfortaa"/>
                <a:sym typeface="Comfortaa"/>
              </a:rPr>
              <a:t>ESMA</a:t>
            </a:r>
            <a:endParaRPr b="1" sz="2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4" name="Google Shape;204;g318599513d8_2_3"/>
          <p:cNvSpPr/>
          <p:nvPr/>
        </p:nvSpPr>
        <p:spPr>
          <a:xfrm>
            <a:off x="5894075" y="2281050"/>
            <a:ext cx="1605000" cy="8448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mfortaa"/>
                <a:ea typeface="Comfortaa"/>
                <a:cs typeface="Comfortaa"/>
                <a:sym typeface="Comfortaa"/>
              </a:rPr>
              <a:t>EBA</a:t>
            </a:r>
            <a:endParaRPr b="1" sz="24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05" name="Google Shape;205;g318599513d8_2_3"/>
          <p:cNvCxnSpPr>
            <a:stCxn id="198" idx="3"/>
            <a:endCxn id="204" idx="1"/>
          </p:cNvCxnSpPr>
          <p:nvPr/>
        </p:nvCxnSpPr>
        <p:spPr>
          <a:xfrm flipH="1" rot="10800000">
            <a:off x="3606450" y="2703450"/>
            <a:ext cx="2287500" cy="583200"/>
          </a:xfrm>
          <a:prstGeom prst="bentConnector3">
            <a:avLst>
              <a:gd fmla="val 50003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6" name="Google Shape;206;g318599513d8_2_3"/>
          <p:cNvCxnSpPr>
            <a:stCxn id="198" idx="3"/>
            <a:endCxn id="203" idx="1"/>
          </p:cNvCxnSpPr>
          <p:nvPr/>
        </p:nvCxnSpPr>
        <p:spPr>
          <a:xfrm>
            <a:off x="3606450" y="3286650"/>
            <a:ext cx="2287500" cy="583200"/>
          </a:xfrm>
          <a:prstGeom prst="bentConnector3">
            <a:avLst>
              <a:gd fmla="val 50003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07" name="Google Shape;207;g318599513d8_2_3"/>
          <p:cNvSpPr/>
          <p:nvPr/>
        </p:nvSpPr>
        <p:spPr>
          <a:xfrm>
            <a:off x="510675" y="5587825"/>
            <a:ext cx="7554600" cy="1894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9999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318599513d8_2_3"/>
          <p:cNvSpPr txBox="1"/>
          <p:nvPr/>
        </p:nvSpPr>
        <p:spPr>
          <a:xfrm>
            <a:off x="4943775" y="6249325"/>
            <a:ext cx="30453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Comfortaa"/>
                <a:ea typeface="Comfortaa"/>
                <a:cs typeface="Comfortaa"/>
                <a:sym typeface="Comfortaa"/>
              </a:rPr>
              <a:t>CASPs</a:t>
            </a:r>
            <a:endParaRPr b="1" sz="17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Comfortaa"/>
                <a:ea typeface="Comfortaa"/>
                <a:cs typeface="Comfortaa"/>
                <a:sym typeface="Comfortaa"/>
              </a:rPr>
              <a:t>e.g. Crypto exchanges</a:t>
            </a:r>
            <a:endParaRPr b="1" sz="1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9" name="Google Shape;209;g318599513d8_2_3"/>
          <p:cNvSpPr/>
          <p:nvPr/>
        </p:nvSpPr>
        <p:spPr>
          <a:xfrm>
            <a:off x="12613838" y="2864250"/>
            <a:ext cx="1605000" cy="8448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mfortaa"/>
                <a:ea typeface="Comfortaa"/>
                <a:cs typeface="Comfortaa"/>
                <a:sym typeface="Comfortaa"/>
              </a:rPr>
              <a:t>ESCB</a:t>
            </a:r>
            <a:endParaRPr b="1" sz="24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10" name="Google Shape;210;g318599513d8_2_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96863" y="2484150"/>
            <a:ext cx="1605000" cy="1605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g318599513d8_2_3"/>
          <p:cNvCxnSpPr>
            <a:stCxn id="204" idx="3"/>
            <a:endCxn id="210" idx="1"/>
          </p:cNvCxnSpPr>
          <p:nvPr/>
        </p:nvCxnSpPr>
        <p:spPr>
          <a:xfrm>
            <a:off x="7499075" y="2703450"/>
            <a:ext cx="2097900" cy="583200"/>
          </a:xfrm>
          <a:prstGeom prst="bentConnector3">
            <a:avLst>
              <a:gd fmla="val 49997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2" name="Google Shape;212;g318599513d8_2_3"/>
          <p:cNvCxnSpPr>
            <a:stCxn id="203" idx="3"/>
            <a:endCxn id="210" idx="1"/>
          </p:cNvCxnSpPr>
          <p:nvPr/>
        </p:nvCxnSpPr>
        <p:spPr>
          <a:xfrm flipH="1" rot="10800000">
            <a:off x="7499075" y="3286650"/>
            <a:ext cx="2097900" cy="583200"/>
          </a:xfrm>
          <a:prstGeom prst="bentConnector3">
            <a:avLst>
              <a:gd fmla="val 49997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3" name="Google Shape;213;g318599513d8_2_3"/>
          <p:cNvCxnSpPr>
            <a:stCxn id="209" idx="1"/>
            <a:endCxn id="210" idx="3"/>
          </p:cNvCxnSpPr>
          <p:nvPr/>
        </p:nvCxnSpPr>
        <p:spPr>
          <a:xfrm flipH="1">
            <a:off x="11201738" y="3286650"/>
            <a:ext cx="1412100" cy="600"/>
          </a:xfrm>
          <a:prstGeom prst="bentConnector3">
            <a:avLst>
              <a:gd fmla="val 49996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14" name="Google Shape;214;g318599513d8_2_3"/>
          <p:cNvSpPr txBox="1"/>
          <p:nvPr/>
        </p:nvSpPr>
        <p:spPr>
          <a:xfrm>
            <a:off x="1560225" y="4292250"/>
            <a:ext cx="16326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600">
                <a:latin typeface="Comfortaa"/>
                <a:ea typeface="Comfortaa"/>
                <a:cs typeface="Comfortaa"/>
                <a:sym typeface="Comfortaa"/>
              </a:rPr>
              <a:t>Monitors</a:t>
            </a:r>
            <a:endParaRPr b="1" i="1"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5" name="Google Shape;215;g318599513d8_2_3"/>
          <p:cNvSpPr txBox="1"/>
          <p:nvPr/>
        </p:nvSpPr>
        <p:spPr>
          <a:xfrm>
            <a:off x="3690450" y="2864250"/>
            <a:ext cx="11769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600">
                <a:latin typeface="Comfortaa"/>
                <a:ea typeface="Comfortaa"/>
                <a:cs typeface="Comfortaa"/>
                <a:sym typeface="Comfortaa"/>
              </a:rPr>
              <a:t>Informs</a:t>
            </a:r>
            <a:endParaRPr b="1" i="1"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6" name="Google Shape;216;g318599513d8_2_3"/>
          <p:cNvSpPr txBox="1"/>
          <p:nvPr/>
        </p:nvSpPr>
        <p:spPr>
          <a:xfrm>
            <a:off x="11105300" y="2864250"/>
            <a:ext cx="16050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600">
                <a:latin typeface="Comfortaa"/>
                <a:ea typeface="Comfortaa"/>
                <a:cs typeface="Comfortaa"/>
                <a:sym typeface="Comfortaa"/>
              </a:rPr>
              <a:t>Collaborates</a:t>
            </a:r>
            <a:endParaRPr b="1" i="1"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7" name="Google Shape;217;g318599513d8_2_3"/>
          <p:cNvSpPr txBox="1"/>
          <p:nvPr/>
        </p:nvSpPr>
        <p:spPr>
          <a:xfrm>
            <a:off x="8422816" y="4117950"/>
            <a:ext cx="39531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Comfortaa"/>
                <a:ea typeface="Comfortaa"/>
                <a:cs typeface="Comfortaa"/>
                <a:sym typeface="Comfortaa"/>
              </a:rPr>
              <a:t>Draft regulatory standards: determine most relevant trading platforms, etc.</a:t>
            </a:r>
            <a:endParaRPr b="1" sz="1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8" name="Google Shape;218;g318599513d8_2_3"/>
          <p:cNvSpPr txBox="1"/>
          <p:nvPr/>
        </p:nvSpPr>
        <p:spPr>
          <a:xfrm>
            <a:off x="8602000" y="2864250"/>
            <a:ext cx="16050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600">
                <a:latin typeface="Comfortaa"/>
                <a:ea typeface="Comfortaa"/>
                <a:cs typeface="Comfortaa"/>
                <a:sym typeface="Comfortaa"/>
              </a:rPr>
              <a:t>Write</a:t>
            </a:r>
            <a:endParaRPr b="1" i="1"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9" name="Google Shape;219;g318599513d8_2_3"/>
          <p:cNvSpPr txBox="1"/>
          <p:nvPr/>
        </p:nvSpPr>
        <p:spPr>
          <a:xfrm>
            <a:off x="8655650" y="5846488"/>
            <a:ext cx="5616900" cy="14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mfortaa Medium"/>
                <a:ea typeface="Comfortaa Medium"/>
                <a:cs typeface="Comfortaa Medium"/>
                <a:sym typeface="Comfortaa Medium"/>
              </a:rPr>
              <a:t>NCA: National Competent Authority</a:t>
            </a:r>
            <a:endParaRPr sz="1600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mfortaa Medium"/>
                <a:ea typeface="Comfortaa Medium"/>
                <a:cs typeface="Comfortaa Medium"/>
                <a:sym typeface="Comfortaa Medium"/>
              </a:rPr>
              <a:t>EBA: European Banking Authority</a:t>
            </a:r>
            <a:endParaRPr sz="1600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mfortaa Medium"/>
                <a:ea typeface="Comfortaa Medium"/>
                <a:cs typeface="Comfortaa Medium"/>
                <a:sym typeface="Comfortaa Medium"/>
              </a:rPr>
              <a:t>ESMA: European Securities and Markets Authority</a:t>
            </a:r>
            <a:endParaRPr sz="1600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mfortaa Medium"/>
                <a:ea typeface="Comfortaa Medium"/>
                <a:cs typeface="Comfortaa Medium"/>
                <a:sym typeface="Comfortaa Medium"/>
              </a:rPr>
              <a:t>ESCB: </a:t>
            </a:r>
            <a:r>
              <a:rPr lang="en-US" sz="16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European System of Central Banks</a:t>
            </a:r>
            <a:endParaRPr sz="1600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mfortaa Medium"/>
                <a:ea typeface="Comfortaa Medium"/>
                <a:cs typeface="Comfortaa Medium"/>
                <a:sym typeface="Comfortaa Medium"/>
              </a:rPr>
              <a:t>CASP: Crypto-Asset Service Provider</a:t>
            </a:r>
            <a:endParaRPr sz="16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18440657d5_2_10"/>
          <p:cNvSpPr/>
          <p:nvPr/>
        </p:nvSpPr>
        <p:spPr>
          <a:xfrm>
            <a:off x="641390" y="800933"/>
            <a:ext cx="72948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4450"/>
              <a:buFont typeface="MuseoModerno Medium"/>
              <a:buNone/>
            </a:pPr>
            <a:r>
              <a:rPr b="0" i="0" lang="en-US" sz="4450" u="none" cap="none" strike="noStrike">
                <a:solidFill>
                  <a:srgbClr val="124E73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Sectors Impacted by MiCA</a:t>
            </a:r>
            <a:endParaRPr b="0" i="0" sz="4450" u="none" cap="none" strike="noStrike"/>
          </a:p>
        </p:txBody>
      </p:sp>
      <p:pic>
        <p:nvPicPr>
          <p:cNvPr descr="preencoded.png" id="226" name="Google Shape;226;g318440657d5_2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4740" y="1849874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318440657d5_2_10"/>
          <p:cNvSpPr/>
          <p:nvPr/>
        </p:nvSpPr>
        <p:spPr>
          <a:xfrm>
            <a:off x="2484740" y="2643664"/>
            <a:ext cx="28839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200"/>
              <a:buFont typeface="MuseoModerno Medium"/>
              <a:buNone/>
            </a:pPr>
            <a:r>
              <a:rPr b="0" i="0" lang="en-US" sz="2200" u="none" cap="none" strike="noStrike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Finance and Banking</a:t>
            </a:r>
            <a:endParaRPr b="0" i="0" sz="2200" u="none" cap="none" strike="noStrike"/>
          </a:p>
        </p:txBody>
      </p:sp>
      <p:sp>
        <p:nvSpPr>
          <p:cNvPr id="228" name="Google Shape;228;g318440657d5_2_10"/>
          <p:cNvSpPr/>
          <p:nvPr/>
        </p:nvSpPr>
        <p:spPr>
          <a:xfrm>
            <a:off x="2484752" y="3134075"/>
            <a:ext cx="42948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2B4150"/>
                </a:solidFill>
              </a:rPr>
              <a:t>Fintech companies and banks that offer crypto services must ensure MiCA to ensure safe and transparent operations.</a:t>
            </a:r>
            <a:endParaRPr b="0" i="0" sz="1750" u="none" cap="none" strike="noStrike"/>
          </a:p>
        </p:txBody>
      </p:sp>
      <p:pic>
        <p:nvPicPr>
          <p:cNvPr descr="preencoded.png" id="229" name="Google Shape;229;g318440657d5_2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6196" y="1849874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318440657d5_2_10"/>
          <p:cNvSpPr/>
          <p:nvPr/>
        </p:nvSpPr>
        <p:spPr>
          <a:xfrm>
            <a:off x="7936201" y="2643675"/>
            <a:ext cx="38112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200"/>
              <a:buFont typeface="MuseoModerno Medium"/>
              <a:buNone/>
            </a:pPr>
            <a:r>
              <a:rPr b="0" i="0" lang="en-US" sz="2200" u="none" cap="none" strike="noStrike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Technology and Blockchain</a:t>
            </a:r>
            <a:endParaRPr b="0" i="0" sz="2200" u="none" cap="none" strike="noStrike"/>
          </a:p>
        </p:txBody>
      </p:sp>
      <p:sp>
        <p:nvSpPr>
          <p:cNvPr id="231" name="Google Shape;231;g318440657d5_2_10"/>
          <p:cNvSpPr/>
          <p:nvPr/>
        </p:nvSpPr>
        <p:spPr>
          <a:xfrm>
            <a:off x="7936200" y="3134075"/>
            <a:ext cx="51564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2B4150"/>
                </a:solidFill>
              </a:rPr>
              <a:t>Companies that develop blockchain platforms and tools for managing crypto-assets must align with MiCA's safety and security standards.</a:t>
            </a:r>
            <a:endParaRPr b="0" i="0" sz="1750" u="none" cap="none" strike="noStrike"/>
          </a:p>
        </p:txBody>
      </p:sp>
      <p:pic>
        <p:nvPicPr>
          <p:cNvPr descr="preencoded.png" id="232" name="Google Shape;232;g318440657d5_2_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84740" y="4903232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318440657d5_2_10"/>
          <p:cNvSpPr/>
          <p:nvPr/>
        </p:nvSpPr>
        <p:spPr>
          <a:xfrm>
            <a:off x="2484740" y="5697022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200"/>
              <a:buFont typeface="MuseoModerno Medium"/>
              <a:buNone/>
            </a:pPr>
            <a:r>
              <a:rPr b="0" i="0" lang="en-US" sz="2200" u="none" cap="none" strike="noStrike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Retail</a:t>
            </a:r>
            <a:endParaRPr b="0" i="0" sz="2200" u="none" cap="none" strike="noStrike"/>
          </a:p>
        </p:txBody>
      </p:sp>
      <p:sp>
        <p:nvSpPr>
          <p:cNvPr id="234" name="Google Shape;234;g318440657d5_2_10"/>
          <p:cNvSpPr/>
          <p:nvPr/>
        </p:nvSpPr>
        <p:spPr>
          <a:xfrm>
            <a:off x="2484740" y="6187440"/>
            <a:ext cx="36081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2B4150"/>
                </a:solidFill>
              </a:rPr>
              <a:t>Online stores that accept crypto payments must comply with MiCA to keep transactions safe.</a:t>
            </a:r>
            <a:endParaRPr b="0" i="0" sz="1750" u="none" cap="none" strike="noStrike"/>
          </a:p>
        </p:txBody>
      </p:sp>
      <p:sp>
        <p:nvSpPr>
          <p:cNvPr id="235" name="Google Shape;235;g318440657d5_2_10"/>
          <p:cNvSpPr/>
          <p:nvPr/>
        </p:nvSpPr>
        <p:spPr>
          <a:xfrm>
            <a:off x="7936196" y="5697022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200"/>
              <a:buFont typeface="MuseoModerno Medium"/>
              <a:buNone/>
            </a:pPr>
            <a:r>
              <a:rPr b="0" i="0" lang="en-US" sz="2200" u="none" cap="none" strike="noStrike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Investment</a:t>
            </a:r>
            <a:endParaRPr b="0" i="0" sz="2200" u="none" cap="none" strike="noStrike"/>
          </a:p>
        </p:txBody>
      </p:sp>
      <p:sp>
        <p:nvSpPr>
          <p:cNvPr id="236" name="Google Shape;236;g318440657d5_2_10"/>
          <p:cNvSpPr/>
          <p:nvPr/>
        </p:nvSpPr>
        <p:spPr>
          <a:xfrm>
            <a:off x="7936200" y="6187450"/>
            <a:ext cx="56481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2B4150"/>
                </a:solidFill>
              </a:rPr>
              <a:t>Investment funds or platforms that offer crypto-assets must comply with MiCA. This ensures investors are informed </a:t>
            </a:r>
            <a:r>
              <a:rPr lang="en-US" sz="1750">
                <a:solidFill>
                  <a:srgbClr val="2B4150"/>
                </a:solidFill>
              </a:rPr>
              <a:t>about risks, helping them make safer choices.</a:t>
            </a:r>
            <a:endParaRPr b="0" i="0" sz="1750" u="none" cap="none" strike="noStrike"/>
          </a:p>
        </p:txBody>
      </p:sp>
      <p:pic>
        <p:nvPicPr>
          <p:cNvPr descr="preencoded.png" id="237" name="Google Shape;237;g318440657d5_2_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42421" y="4903232"/>
            <a:ext cx="566976" cy="56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318440657d5_2_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845475" y="7737700"/>
            <a:ext cx="1784925" cy="49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73f6f08d4_0_0"/>
          <p:cNvSpPr/>
          <p:nvPr/>
        </p:nvSpPr>
        <p:spPr>
          <a:xfrm>
            <a:off x="759500" y="598527"/>
            <a:ext cx="54252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05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4250"/>
              <a:buFont typeface="MuseoModerno Medium"/>
              <a:buNone/>
            </a:pPr>
            <a:r>
              <a:rPr lang="en-US" sz="4250">
                <a:solidFill>
                  <a:srgbClr val="124E73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Bibliography</a:t>
            </a:r>
            <a:endParaRPr sz="4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g3173f6f08d4_0_0"/>
          <p:cNvSpPr txBox="1"/>
          <p:nvPr/>
        </p:nvSpPr>
        <p:spPr>
          <a:xfrm>
            <a:off x="759500" y="2033025"/>
            <a:ext cx="13091400" cy="5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</a:rPr>
              <a:t>What is Markets in Crypto-Assets (MiCA)?</a:t>
            </a:r>
            <a:r>
              <a:rPr lang="en-US" sz="1900">
                <a:solidFill>
                  <a:schemeClr val="dk1"/>
                </a:solidFill>
              </a:rPr>
              <a:t>            https://www.investopedia.com/what-is-market-in-crypto-assets-6751039</a:t>
            </a:r>
            <a:endParaRPr sz="19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</a:rPr>
              <a:t>ESMA: Markets in Crypto-Assets Regulation (MiCA) </a:t>
            </a:r>
            <a:r>
              <a:rPr lang="en-US" sz="1900">
                <a:solidFill>
                  <a:schemeClr val="dk1"/>
                </a:solidFill>
              </a:rPr>
              <a:t>https://www.esma.europa.eu/esmas-activities/digital-finance-and-innovation/markets-crypto-assets-regulation-mica</a:t>
            </a:r>
            <a:endParaRPr sz="19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</a:rPr>
              <a:t>Regulation on Markets in Crypto-Assets (MiCA) </a:t>
            </a:r>
            <a:r>
              <a:rPr lang="en-US" sz="1900">
                <a:solidFill>
                  <a:schemeClr val="dk1"/>
                </a:solidFill>
              </a:rPr>
              <a:t>h</a:t>
            </a:r>
            <a:r>
              <a:rPr lang="en-US" sz="1900">
                <a:solidFill>
                  <a:schemeClr val="dk1"/>
                </a:solidFill>
              </a:rPr>
              <a:t>ttps://finance.ec.europa.eu/system/files/2023-02/210724-proposal-regulation-markets-crypto-assets-mica_en.pdf</a:t>
            </a:r>
            <a:endParaRPr sz="19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</a:rPr>
              <a:t>The EU's new MiCA regulation for crypto and why it matters </a:t>
            </a:r>
            <a:r>
              <a:rPr lang="en-US" sz="1900">
                <a:solidFill>
                  <a:schemeClr val="dk1"/>
                </a:solidFill>
              </a:rPr>
              <a:t>https://www.euronews.com/next/2023/05/18/explained-the-eus-new-mica-regulation-for-crypto-and-why-it-matters</a:t>
            </a:r>
            <a:endParaRPr sz="19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</a:rPr>
              <a:t>EU agrees pioneering rules for fair crypto-assets market </a:t>
            </a:r>
            <a:r>
              <a:rPr lang="en-US" sz="1900">
                <a:solidFill>
                  <a:schemeClr val="dk1"/>
                </a:solidFill>
              </a:rPr>
              <a:t>https://www.europarl.europa.eu/news/en/press-room/20230417IPR80137/eu-agrees-pioneering-rules-for-fair-crypto-assets-market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45" name="Google Shape;245;g3173f6f08d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5025" y="7686825"/>
            <a:ext cx="1809350" cy="47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1" name="Google Shape;5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2"/>
          <p:cNvSpPr/>
          <p:nvPr/>
        </p:nvSpPr>
        <p:spPr>
          <a:xfrm>
            <a:off x="6350437" y="1101447"/>
            <a:ext cx="7415927" cy="1543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4850"/>
              <a:buFont typeface="MuseoModerno Medium"/>
              <a:buNone/>
            </a:pPr>
            <a:r>
              <a:rPr lang="en-US" sz="4850">
                <a:solidFill>
                  <a:srgbClr val="124E73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Key Components of MiCA</a:t>
            </a:r>
            <a:endParaRPr sz="4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2"/>
          <p:cNvSpPr/>
          <p:nvPr/>
        </p:nvSpPr>
        <p:spPr>
          <a:xfrm>
            <a:off x="6350437" y="3292435"/>
            <a:ext cx="555427" cy="555427"/>
          </a:xfrm>
          <a:prstGeom prst="roundRect">
            <a:avLst>
              <a:gd fmla="val 6668" name="adj"/>
            </a:avLst>
          </a:prstGeom>
          <a:solidFill>
            <a:srgbClr val="F3EEE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2"/>
          <p:cNvSpPr/>
          <p:nvPr/>
        </p:nvSpPr>
        <p:spPr>
          <a:xfrm>
            <a:off x="6541294" y="3384947"/>
            <a:ext cx="173712" cy="3702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900"/>
              <a:buFont typeface="MuseoModerno Medium"/>
              <a:buNone/>
            </a:pPr>
            <a:r>
              <a:rPr lang="en-US" sz="2900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1</a:t>
            </a: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2"/>
          <p:cNvSpPr/>
          <p:nvPr/>
        </p:nvSpPr>
        <p:spPr>
          <a:xfrm>
            <a:off x="7152680" y="3292435"/>
            <a:ext cx="30861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400"/>
              <a:buFont typeface="MuseoModerno Medium"/>
              <a:buNone/>
            </a:pPr>
            <a:r>
              <a:rPr lang="en-US" sz="2400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Clear Rules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2"/>
          <p:cNvSpPr/>
          <p:nvPr/>
        </p:nvSpPr>
        <p:spPr>
          <a:xfrm>
            <a:off x="7152680" y="3826312"/>
            <a:ext cx="6613684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900"/>
              <a:buFont typeface="Arial"/>
              <a:buNone/>
            </a:pPr>
            <a:r>
              <a:rPr lang="en-US" sz="190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Standardized framework for crypto-asset market in EU.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2"/>
          <p:cNvSpPr/>
          <p:nvPr/>
        </p:nvSpPr>
        <p:spPr>
          <a:xfrm>
            <a:off x="6350437" y="4745831"/>
            <a:ext cx="555427" cy="555427"/>
          </a:xfrm>
          <a:prstGeom prst="roundRect">
            <a:avLst>
              <a:gd fmla="val 6668" name="adj"/>
            </a:avLst>
          </a:prstGeom>
          <a:solidFill>
            <a:srgbClr val="F3EEE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/>
          <p:nvPr/>
        </p:nvSpPr>
        <p:spPr>
          <a:xfrm>
            <a:off x="6525101" y="4838343"/>
            <a:ext cx="205978" cy="3702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900"/>
              <a:buFont typeface="MuseoModerno Medium"/>
              <a:buNone/>
            </a:pPr>
            <a:r>
              <a:rPr lang="en-US" sz="2900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2</a:t>
            </a: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"/>
          <p:cNvSpPr/>
          <p:nvPr/>
        </p:nvSpPr>
        <p:spPr>
          <a:xfrm>
            <a:off x="7152680" y="4745831"/>
            <a:ext cx="30861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400"/>
              <a:buFont typeface="MuseoModerno Medium"/>
              <a:buNone/>
            </a:pPr>
            <a:r>
              <a:rPr lang="en-US" sz="2400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Safety Measures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"/>
          <p:cNvSpPr/>
          <p:nvPr/>
        </p:nvSpPr>
        <p:spPr>
          <a:xfrm>
            <a:off x="7152680" y="5279708"/>
            <a:ext cx="6613684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900"/>
              <a:buFont typeface="Arial"/>
              <a:buNone/>
            </a:pPr>
            <a:r>
              <a:rPr lang="en-US" sz="190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Ensures stability and minimizes risks for investors.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6350437" y="6199227"/>
            <a:ext cx="555427" cy="555427"/>
          </a:xfrm>
          <a:prstGeom prst="roundRect">
            <a:avLst>
              <a:gd fmla="val 6668" name="adj"/>
            </a:avLst>
          </a:prstGeom>
          <a:solidFill>
            <a:srgbClr val="F3EEE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6524030" y="6291739"/>
            <a:ext cx="208121" cy="3702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900"/>
              <a:buFont typeface="MuseoModerno Medium"/>
              <a:buNone/>
            </a:pPr>
            <a:r>
              <a:rPr lang="en-US" sz="2900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3</a:t>
            </a: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7152680" y="6199227"/>
            <a:ext cx="30861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400"/>
              <a:buFont typeface="MuseoModerno Medium"/>
              <a:buNone/>
            </a:pPr>
            <a:r>
              <a:rPr lang="en-US" sz="2400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Service Regulation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7152680" y="6733103"/>
            <a:ext cx="6613684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900"/>
              <a:buFont typeface="Arial"/>
              <a:buNone/>
            </a:pPr>
            <a:r>
              <a:rPr lang="en-US" sz="190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Oversees issuance and related crypto-asset services.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2"/>
          <p:cNvSpPr/>
          <p:nvPr/>
        </p:nvSpPr>
        <p:spPr>
          <a:xfrm>
            <a:off x="12706300" y="7643925"/>
            <a:ext cx="1857300" cy="505500"/>
          </a:xfrm>
          <a:prstGeom prst="rect">
            <a:avLst/>
          </a:prstGeom>
          <a:solidFill>
            <a:srgbClr val="FFFCF5"/>
          </a:solidFill>
          <a:ln cap="flat" cmpd="sng" w="9525">
            <a:solidFill>
              <a:srgbClr val="FFFC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1" name="Google Shape;7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3"/>
          <p:cNvSpPr/>
          <p:nvPr/>
        </p:nvSpPr>
        <p:spPr>
          <a:xfrm>
            <a:off x="759500" y="598527"/>
            <a:ext cx="5425083" cy="678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05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4250"/>
              <a:buFont typeface="MuseoModerno Medium"/>
              <a:buNone/>
            </a:pPr>
            <a:r>
              <a:rPr lang="en-US" sz="4250">
                <a:solidFill>
                  <a:srgbClr val="124E73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Affected Parties</a:t>
            </a:r>
            <a:endParaRPr sz="4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73" name="Google Shape;7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9500" y="1602105"/>
            <a:ext cx="542449" cy="54244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3"/>
          <p:cNvSpPr/>
          <p:nvPr/>
        </p:nvSpPr>
        <p:spPr>
          <a:xfrm>
            <a:off x="759500" y="2361486"/>
            <a:ext cx="2712482" cy="3389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100"/>
              <a:buFont typeface="MuseoModerno Medium"/>
              <a:buNone/>
            </a:pPr>
            <a:r>
              <a:rPr lang="en-US" sz="2100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Issuers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3"/>
          <p:cNvSpPr/>
          <p:nvPr/>
        </p:nvSpPr>
        <p:spPr>
          <a:xfrm>
            <a:off x="759500" y="2830592"/>
            <a:ext cx="7625001" cy="34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Creators of crypto-assets, subject to licensing requirements.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76" name="Google Shape;76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9500" y="3828693"/>
            <a:ext cx="542449" cy="54244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3"/>
          <p:cNvSpPr/>
          <p:nvPr/>
        </p:nvSpPr>
        <p:spPr>
          <a:xfrm>
            <a:off x="759500" y="4588075"/>
            <a:ext cx="52128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100"/>
              <a:buFont typeface="MuseoModerno Medium"/>
              <a:buNone/>
            </a:pPr>
            <a:r>
              <a:rPr lang="en-US" sz="2100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Service Providers (CASPS’s)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3"/>
          <p:cNvSpPr/>
          <p:nvPr/>
        </p:nvSpPr>
        <p:spPr>
          <a:xfrm>
            <a:off x="759500" y="5057180"/>
            <a:ext cx="7625001" cy="34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Platforms and custody services, need operational licenses.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79" name="Google Shape;79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9500" y="6055281"/>
            <a:ext cx="542449" cy="54244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/>
          <p:nvPr/>
        </p:nvSpPr>
        <p:spPr>
          <a:xfrm>
            <a:off x="759500" y="6814661"/>
            <a:ext cx="2712482" cy="3389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100"/>
              <a:buFont typeface="MuseoModerno Medium"/>
              <a:buNone/>
            </a:pPr>
            <a:r>
              <a:rPr lang="en-US" sz="2100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Consumers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759500" y="7283768"/>
            <a:ext cx="7625001" cy="34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Benefit from increased transparency and protection measures.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7" name="Google Shape;8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4"/>
          <p:cNvSpPr/>
          <p:nvPr/>
        </p:nvSpPr>
        <p:spPr>
          <a:xfrm>
            <a:off x="6330077" y="1040130"/>
            <a:ext cx="7366516" cy="7533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31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4700"/>
              <a:buFont typeface="MuseoModerno Medium"/>
              <a:buNone/>
            </a:pPr>
            <a:r>
              <a:rPr lang="en-US" sz="4700">
                <a:solidFill>
                  <a:srgbClr val="124E73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Implementation Timeline</a:t>
            </a:r>
            <a:endParaRPr sz="4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4"/>
          <p:cNvSpPr/>
          <p:nvPr/>
        </p:nvSpPr>
        <p:spPr>
          <a:xfrm>
            <a:off x="6676430" y="2155031"/>
            <a:ext cx="30480" cy="5034320"/>
          </a:xfrm>
          <a:prstGeom prst="roundRect">
            <a:avLst>
              <a:gd fmla="val 118644" name="adj"/>
            </a:avLst>
          </a:prstGeom>
          <a:solidFill>
            <a:srgbClr val="D9D4C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4"/>
          <p:cNvSpPr/>
          <p:nvPr/>
        </p:nvSpPr>
        <p:spPr>
          <a:xfrm>
            <a:off x="6932355" y="2682002"/>
            <a:ext cx="843677" cy="30480"/>
          </a:xfrm>
          <a:prstGeom prst="roundRect">
            <a:avLst>
              <a:gd fmla="val 118644" name="adj"/>
            </a:avLst>
          </a:prstGeom>
          <a:solidFill>
            <a:srgbClr val="D9D4C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4"/>
          <p:cNvSpPr/>
          <p:nvPr/>
        </p:nvSpPr>
        <p:spPr>
          <a:xfrm>
            <a:off x="6420505" y="2426137"/>
            <a:ext cx="542330" cy="542330"/>
          </a:xfrm>
          <a:prstGeom prst="roundRect">
            <a:avLst>
              <a:gd fmla="val 6668" name="adj"/>
            </a:avLst>
          </a:prstGeom>
          <a:solidFill>
            <a:srgbClr val="F3EEE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4"/>
          <p:cNvSpPr/>
          <p:nvPr/>
        </p:nvSpPr>
        <p:spPr>
          <a:xfrm>
            <a:off x="6606838" y="2516505"/>
            <a:ext cx="169545" cy="3615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800"/>
              <a:buFont typeface="MuseoModerno Medium"/>
              <a:buNone/>
            </a:pPr>
            <a:r>
              <a:rPr lang="en-US" sz="2800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1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4"/>
          <p:cNvSpPr/>
          <p:nvPr/>
        </p:nvSpPr>
        <p:spPr>
          <a:xfrm>
            <a:off x="8017550" y="2396014"/>
            <a:ext cx="3013472" cy="37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31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350"/>
              <a:buFont typeface="MuseoModerno Medium"/>
              <a:buNone/>
            </a:pPr>
            <a:r>
              <a:rPr lang="en-US" sz="2350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Initial Phase</a:t>
            </a:r>
            <a:endParaRPr sz="2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4"/>
          <p:cNvSpPr/>
          <p:nvPr/>
        </p:nvSpPr>
        <p:spPr>
          <a:xfrm>
            <a:off x="8017550" y="2917150"/>
            <a:ext cx="5769173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Introduction of regulatory framework to market participants.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4"/>
          <p:cNvSpPr/>
          <p:nvPr/>
        </p:nvSpPr>
        <p:spPr>
          <a:xfrm>
            <a:off x="6932355" y="4697611"/>
            <a:ext cx="843677" cy="30480"/>
          </a:xfrm>
          <a:prstGeom prst="roundRect">
            <a:avLst>
              <a:gd fmla="val 118644" name="adj"/>
            </a:avLst>
          </a:prstGeom>
          <a:solidFill>
            <a:srgbClr val="D9D4C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4"/>
          <p:cNvSpPr/>
          <p:nvPr/>
        </p:nvSpPr>
        <p:spPr>
          <a:xfrm>
            <a:off x="6420505" y="4441746"/>
            <a:ext cx="542330" cy="542330"/>
          </a:xfrm>
          <a:prstGeom prst="roundRect">
            <a:avLst>
              <a:gd fmla="val 6668" name="adj"/>
            </a:avLst>
          </a:prstGeom>
          <a:solidFill>
            <a:srgbClr val="F3EEE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4"/>
          <p:cNvSpPr/>
          <p:nvPr/>
        </p:nvSpPr>
        <p:spPr>
          <a:xfrm>
            <a:off x="6591121" y="4532114"/>
            <a:ext cx="201097" cy="3615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800"/>
              <a:buFont typeface="MuseoModerno Medium"/>
              <a:buNone/>
            </a:pPr>
            <a:r>
              <a:rPr lang="en-US" sz="2800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2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4"/>
          <p:cNvSpPr/>
          <p:nvPr/>
        </p:nvSpPr>
        <p:spPr>
          <a:xfrm>
            <a:off x="8017550" y="4411623"/>
            <a:ext cx="3013472" cy="37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31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350"/>
              <a:buFont typeface="MuseoModerno Medium"/>
              <a:buNone/>
            </a:pPr>
            <a:r>
              <a:rPr lang="en-US" sz="2350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Adaptation Period</a:t>
            </a:r>
            <a:endParaRPr sz="2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4"/>
          <p:cNvSpPr/>
          <p:nvPr/>
        </p:nvSpPr>
        <p:spPr>
          <a:xfrm>
            <a:off x="8017550" y="4932759"/>
            <a:ext cx="5769173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Companies align operations with MiCA requirements.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4"/>
          <p:cNvSpPr/>
          <p:nvPr/>
        </p:nvSpPr>
        <p:spPr>
          <a:xfrm>
            <a:off x="6932355" y="6327458"/>
            <a:ext cx="843677" cy="30480"/>
          </a:xfrm>
          <a:prstGeom prst="roundRect">
            <a:avLst>
              <a:gd fmla="val 118644" name="adj"/>
            </a:avLst>
          </a:prstGeom>
          <a:solidFill>
            <a:srgbClr val="D9D4C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4"/>
          <p:cNvSpPr/>
          <p:nvPr/>
        </p:nvSpPr>
        <p:spPr>
          <a:xfrm>
            <a:off x="6420505" y="6071592"/>
            <a:ext cx="542330" cy="542330"/>
          </a:xfrm>
          <a:prstGeom prst="roundRect">
            <a:avLst>
              <a:gd fmla="val 6668" name="adj"/>
            </a:avLst>
          </a:prstGeom>
          <a:solidFill>
            <a:srgbClr val="F3EEE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4"/>
          <p:cNvSpPr/>
          <p:nvPr/>
        </p:nvSpPr>
        <p:spPr>
          <a:xfrm>
            <a:off x="6590050" y="6161961"/>
            <a:ext cx="203240" cy="3615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800"/>
              <a:buFont typeface="MuseoModerno Medium"/>
              <a:buNone/>
            </a:pPr>
            <a:r>
              <a:rPr lang="en-US" sz="2800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3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4"/>
          <p:cNvSpPr/>
          <p:nvPr/>
        </p:nvSpPr>
        <p:spPr>
          <a:xfrm>
            <a:off x="8017550" y="6041469"/>
            <a:ext cx="3013472" cy="37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31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350"/>
              <a:buFont typeface="MuseoModerno Medium"/>
              <a:buNone/>
            </a:pPr>
            <a:r>
              <a:rPr lang="en-US" sz="2350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Full Implementation</a:t>
            </a:r>
            <a:endParaRPr sz="2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4"/>
          <p:cNvSpPr/>
          <p:nvPr/>
        </p:nvSpPr>
        <p:spPr>
          <a:xfrm>
            <a:off x="8017550" y="6562606"/>
            <a:ext cx="5769173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Complete integration of MiCA across EU crypto market.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4"/>
          <p:cNvSpPr/>
          <p:nvPr/>
        </p:nvSpPr>
        <p:spPr>
          <a:xfrm>
            <a:off x="12706300" y="7643925"/>
            <a:ext cx="1857300" cy="505500"/>
          </a:xfrm>
          <a:prstGeom prst="rect">
            <a:avLst/>
          </a:prstGeom>
          <a:solidFill>
            <a:srgbClr val="FFFCF5"/>
          </a:solidFill>
          <a:ln cap="flat" cmpd="sng" w="9525">
            <a:solidFill>
              <a:srgbClr val="FFFC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g3173aff0fc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"/>
            <a:ext cx="14630400" cy="8229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g318440657d5_4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5475" y="7737700"/>
            <a:ext cx="1784925" cy="49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318440657d5_4_13"/>
          <p:cNvSpPr/>
          <p:nvPr/>
        </p:nvSpPr>
        <p:spPr>
          <a:xfrm>
            <a:off x="793790" y="811768"/>
            <a:ext cx="7845862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4450"/>
              <a:buFont typeface="MuseoModerno Medium"/>
              <a:buNone/>
            </a:pPr>
            <a:r>
              <a:rPr b="0" i="0" lang="en-US" sz="4450" u="none" cap="none" strike="noStrike">
                <a:solidFill>
                  <a:srgbClr val="124E73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The Aims and Goals of MiCA</a:t>
            </a:r>
            <a:endParaRPr b="0" i="0" sz="4450" u="none" cap="none" strike="noStrike"/>
          </a:p>
        </p:txBody>
      </p:sp>
      <p:pic>
        <p:nvPicPr>
          <p:cNvPr descr="preencoded.png" id="118" name="Google Shape;118;g318440657d5_4_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1974175"/>
            <a:ext cx="1134070" cy="1814513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318440657d5_4_13"/>
          <p:cNvSpPr/>
          <p:nvPr/>
        </p:nvSpPr>
        <p:spPr>
          <a:xfrm>
            <a:off x="2268022" y="2200989"/>
            <a:ext cx="4968954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200"/>
              <a:buFont typeface="MuseoModerno Medium"/>
              <a:buNone/>
            </a:pPr>
            <a:r>
              <a:rPr b="0" i="0" lang="en-US" sz="2200" u="none" cap="none" strike="noStrike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Protecting Consumers and Investors</a:t>
            </a:r>
            <a:endParaRPr b="0" i="0" sz="2200" u="none" cap="none" strike="noStrike"/>
          </a:p>
        </p:txBody>
      </p:sp>
      <p:sp>
        <p:nvSpPr>
          <p:cNvPr id="120" name="Google Shape;120;g318440657d5_4_13"/>
          <p:cNvSpPr/>
          <p:nvPr/>
        </p:nvSpPr>
        <p:spPr>
          <a:xfrm>
            <a:off x="2268022" y="2691408"/>
            <a:ext cx="1156858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2B4150"/>
                </a:solidFill>
              </a:rPr>
              <a:t>Many people have lost money due to scams or unclear risks in crypto. MiCA wants to ensure everyone gets the information they need before making investments.</a:t>
            </a:r>
            <a:endParaRPr b="0" i="0" sz="1750" u="none" cap="none" strike="noStrike"/>
          </a:p>
        </p:txBody>
      </p:sp>
      <p:pic>
        <p:nvPicPr>
          <p:cNvPr descr="preencoded.png" id="121" name="Google Shape;121;g318440657d5_4_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790" y="3788688"/>
            <a:ext cx="1134070" cy="1814513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318440657d5_4_13"/>
          <p:cNvSpPr/>
          <p:nvPr/>
        </p:nvSpPr>
        <p:spPr>
          <a:xfrm>
            <a:off x="2268022" y="4015502"/>
            <a:ext cx="308062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200"/>
              <a:buFont typeface="MuseoModerno Medium"/>
              <a:buNone/>
            </a:pPr>
            <a:r>
              <a:rPr b="0" i="0" lang="en-US" sz="2200" u="none" cap="none" strike="noStrike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Stabilizing the Market</a:t>
            </a:r>
            <a:endParaRPr b="0" i="0" sz="2200" u="none" cap="none" strike="noStrike"/>
          </a:p>
        </p:txBody>
      </p:sp>
      <p:sp>
        <p:nvSpPr>
          <p:cNvPr id="123" name="Google Shape;123;g318440657d5_4_13"/>
          <p:cNvSpPr/>
          <p:nvPr/>
        </p:nvSpPr>
        <p:spPr>
          <a:xfrm>
            <a:off x="2268022" y="4505920"/>
            <a:ext cx="1156858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MiCA </a:t>
            </a:r>
            <a:r>
              <a:rPr b="0" i="0" lang="en-US" sz="1750" u="none" cap="none" strike="noStrike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establishes</a:t>
            </a:r>
            <a:r>
              <a:rPr lang="en-US" sz="1750">
                <a:solidFill>
                  <a:srgbClr val="2B4150"/>
                </a:solidFill>
              </a:rPr>
              <a:t> consistent rules across the EU, which reduces the chance of problems like fraud or sudden company failures.</a:t>
            </a:r>
            <a:endParaRPr sz="1750">
              <a:solidFill>
                <a:srgbClr val="2B4150"/>
              </a:solidFill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rgbClr val="2B4150"/>
              </a:solidFill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t/>
            </a:r>
            <a:endParaRPr sz="1750">
              <a:solidFill>
                <a:srgbClr val="2B4150"/>
              </a:solidFill>
            </a:endParaRPr>
          </a:p>
        </p:txBody>
      </p:sp>
      <p:pic>
        <p:nvPicPr>
          <p:cNvPr descr="preencoded.png" id="124" name="Google Shape;124;g318440657d5_4_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3790" y="5603200"/>
            <a:ext cx="1134070" cy="181451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318440657d5_4_13"/>
          <p:cNvSpPr/>
          <p:nvPr/>
        </p:nvSpPr>
        <p:spPr>
          <a:xfrm>
            <a:off x="2268022" y="5830014"/>
            <a:ext cx="3315176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200"/>
              <a:buFont typeface="MuseoModerno Medium"/>
              <a:buNone/>
            </a:pPr>
            <a:r>
              <a:rPr b="0" i="0" lang="en-US" sz="2200" u="none" cap="none" strike="noStrike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Encouraging Innovation</a:t>
            </a:r>
            <a:endParaRPr b="0" i="0" sz="2200" u="none" cap="none" strike="noStrike"/>
          </a:p>
        </p:txBody>
      </p:sp>
      <p:sp>
        <p:nvSpPr>
          <p:cNvPr id="126" name="Google Shape;126;g318440657d5_4_13"/>
          <p:cNvSpPr/>
          <p:nvPr/>
        </p:nvSpPr>
        <p:spPr>
          <a:xfrm>
            <a:off x="2268022" y="6320433"/>
            <a:ext cx="1156858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rgbClr val="2B4150"/>
                </a:solidFill>
              </a:rPr>
              <a:t>MiCA gives businesses a clear framework, allowing them to create new technologies without worrying about confusing laws.</a:t>
            </a:r>
            <a:endParaRPr sz="1750">
              <a:solidFill>
                <a:srgbClr val="2B4150"/>
              </a:solidFill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rgbClr val="2B4150"/>
              </a:solidFill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t/>
            </a:r>
            <a:endParaRPr sz="1750">
              <a:solidFill>
                <a:srgbClr val="2B415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173aff0fc0_0_4"/>
          <p:cNvSpPr/>
          <p:nvPr/>
        </p:nvSpPr>
        <p:spPr>
          <a:xfrm>
            <a:off x="759500" y="598527"/>
            <a:ext cx="54252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05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4250"/>
              <a:buFont typeface="MuseoModerno Medium"/>
              <a:buNone/>
            </a:pPr>
            <a:r>
              <a:rPr lang="en-US" sz="4250">
                <a:solidFill>
                  <a:srgbClr val="124E73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Regulation</a:t>
            </a:r>
            <a:endParaRPr sz="4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g3173aff0fc0_0_4"/>
          <p:cNvSpPr txBox="1"/>
          <p:nvPr/>
        </p:nvSpPr>
        <p:spPr>
          <a:xfrm>
            <a:off x="759500" y="3123150"/>
            <a:ext cx="6667200" cy="31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MuseoModerno"/>
                <a:ea typeface="MuseoModerno"/>
                <a:cs typeface="MuseoModerno"/>
                <a:sym typeface="MuseoModerno"/>
              </a:rPr>
              <a:t>CASP Requirements</a:t>
            </a:r>
            <a:endParaRPr b="1" sz="2100">
              <a:solidFill>
                <a:schemeClr val="dk1"/>
              </a:solidFill>
              <a:latin typeface="MuseoModerno"/>
              <a:ea typeface="MuseoModerno"/>
              <a:cs typeface="MuseoModerno"/>
              <a:sym typeface="MuseoModer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Authorisation by national regulators.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Governance standards for operations.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Maintaining minimum capital.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Secure custody of crypto-assets.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33" name="Google Shape;133;g3173aff0fc0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5025" y="7686825"/>
            <a:ext cx="1809350" cy="47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18599513d8_0_0"/>
          <p:cNvSpPr/>
          <p:nvPr/>
        </p:nvSpPr>
        <p:spPr>
          <a:xfrm>
            <a:off x="759500" y="598527"/>
            <a:ext cx="54252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05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4250"/>
              <a:buFont typeface="MuseoModerno Medium"/>
              <a:buNone/>
            </a:pPr>
            <a:r>
              <a:rPr lang="en-US" sz="4250">
                <a:solidFill>
                  <a:srgbClr val="124E73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Regulation</a:t>
            </a:r>
            <a:endParaRPr sz="4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g318599513d8_0_0"/>
          <p:cNvSpPr txBox="1"/>
          <p:nvPr/>
        </p:nvSpPr>
        <p:spPr>
          <a:xfrm>
            <a:off x="759500" y="3123150"/>
            <a:ext cx="6667200" cy="31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MuseoModerno"/>
                <a:ea typeface="MuseoModerno"/>
                <a:cs typeface="MuseoModerno"/>
                <a:sym typeface="MuseoModerno"/>
              </a:rPr>
              <a:t>CASP Requirements</a:t>
            </a:r>
            <a:endParaRPr b="1" sz="2100">
              <a:solidFill>
                <a:schemeClr val="dk1"/>
              </a:solidFill>
              <a:latin typeface="MuseoModerno"/>
              <a:ea typeface="MuseoModerno"/>
              <a:cs typeface="MuseoModerno"/>
              <a:sym typeface="MuseoModer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Authorisation by national regulators.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Governance standards for operations.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Maintaining minimum capital.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Secure custody of crypto-assets.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40" name="Google Shape;140;g318599513d8_0_0"/>
          <p:cNvSpPr txBox="1"/>
          <p:nvPr/>
        </p:nvSpPr>
        <p:spPr>
          <a:xfrm>
            <a:off x="5572600" y="3123150"/>
            <a:ext cx="4560900" cy="19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MuseoModerno"/>
                <a:ea typeface="MuseoModerno"/>
                <a:cs typeface="MuseoModerno"/>
                <a:sym typeface="MuseoModerno"/>
              </a:rPr>
              <a:t>Issuer Requirements</a:t>
            </a:r>
            <a:endParaRPr b="1" sz="2100">
              <a:solidFill>
                <a:schemeClr val="dk1"/>
              </a:solidFill>
              <a:latin typeface="MuseoModerno"/>
              <a:ea typeface="MuseoModerno"/>
              <a:cs typeface="MuseoModerno"/>
              <a:sym typeface="MuseoModer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White paper.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dk1"/>
                </a:solidFill>
              </a:rPr>
              <a:t>Managing complaints effectively.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Disclosing environmental impact.</a:t>
            </a:r>
            <a:endParaRPr sz="2200"/>
          </a:p>
        </p:txBody>
      </p:sp>
      <p:pic>
        <p:nvPicPr>
          <p:cNvPr id="141" name="Google Shape;141;g318599513d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5025" y="7686825"/>
            <a:ext cx="1809350" cy="47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8599513d8_0_8"/>
          <p:cNvSpPr/>
          <p:nvPr/>
        </p:nvSpPr>
        <p:spPr>
          <a:xfrm>
            <a:off x="759500" y="598527"/>
            <a:ext cx="54252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05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4250"/>
              <a:buFont typeface="MuseoModerno Medium"/>
              <a:buNone/>
            </a:pPr>
            <a:r>
              <a:rPr lang="en-US" sz="4250">
                <a:solidFill>
                  <a:srgbClr val="124E73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Regulation</a:t>
            </a:r>
            <a:endParaRPr sz="4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g318599513d8_0_8"/>
          <p:cNvSpPr txBox="1"/>
          <p:nvPr/>
        </p:nvSpPr>
        <p:spPr>
          <a:xfrm>
            <a:off x="759500" y="3123150"/>
            <a:ext cx="6667200" cy="31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MuseoModerno"/>
                <a:ea typeface="MuseoModerno"/>
                <a:cs typeface="MuseoModerno"/>
                <a:sym typeface="MuseoModerno"/>
              </a:rPr>
              <a:t>CASP Requirements</a:t>
            </a:r>
            <a:endParaRPr b="1" sz="2100">
              <a:solidFill>
                <a:schemeClr val="dk1"/>
              </a:solidFill>
              <a:latin typeface="MuseoModerno"/>
              <a:ea typeface="MuseoModerno"/>
              <a:cs typeface="MuseoModerno"/>
              <a:sym typeface="MuseoModer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Authorisation by national regulators.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Governance standards for operations.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Maintaining minimum capital.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Secure custody of crypto-assets.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48" name="Google Shape;148;g318599513d8_0_8"/>
          <p:cNvSpPr txBox="1"/>
          <p:nvPr/>
        </p:nvSpPr>
        <p:spPr>
          <a:xfrm>
            <a:off x="5572600" y="3123150"/>
            <a:ext cx="4560900" cy="19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MuseoModerno"/>
                <a:ea typeface="MuseoModerno"/>
                <a:cs typeface="MuseoModerno"/>
                <a:sym typeface="MuseoModerno"/>
              </a:rPr>
              <a:t>Issuer Requirements</a:t>
            </a:r>
            <a:endParaRPr b="1" sz="2100">
              <a:solidFill>
                <a:schemeClr val="dk1"/>
              </a:solidFill>
              <a:latin typeface="MuseoModerno"/>
              <a:ea typeface="MuseoModerno"/>
              <a:cs typeface="MuseoModerno"/>
              <a:sym typeface="MuseoModer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White paper.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dk1"/>
                </a:solidFill>
              </a:rPr>
              <a:t>Managing complaints effectively.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Disclosing environmental impact.</a:t>
            </a:r>
            <a:endParaRPr sz="2200"/>
          </a:p>
        </p:txBody>
      </p:sp>
      <p:sp>
        <p:nvSpPr>
          <p:cNvPr id="149" name="Google Shape;149;g318599513d8_0_8"/>
          <p:cNvSpPr txBox="1"/>
          <p:nvPr/>
        </p:nvSpPr>
        <p:spPr>
          <a:xfrm>
            <a:off x="9938725" y="3123150"/>
            <a:ext cx="43710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MuseoModerno"/>
                <a:ea typeface="MuseoModerno"/>
                <a:cs typeface="MuseoModerno"/>
                <a:sym typeface="MuseoModerno"/>
              </a:rPr>
              <a:t>Other Requirements</a:t>
            </a:r>
            <a:endParaRPr b="1" sz="2100">
              <a:solidFill>
                <a:schemeClr val="dk1"/>
              </a:solidFill>
              <a:latin typeface="MuseoModerno"/>
              <a:ea typeface="MuseoModerno"/>
              <a:cs typeface="MuseoModerno"/>
              <a:sym typeface="MuseoModer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Transparency.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Consumer protection measures.</a:t>
            </a:r>
            <a:endParaRPr sz="2200"/>
          </a:p>
        </p:txBody>
      </p:sp>
      <p:pic>
        <p:nvPicPr>
          <p:cNvPr id="150" name="Google Shape;150;g318599513d8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5025" y="7686825"/>
            <a:ext cx="1809350" cy="47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2024-11-21T19:49:53Z</dcterms:created>
  <dc:creator>PptxGenJS</dc:creator>
</cp:coreProperties>
</file>